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9" r:id="rId3"/>
    <p:sldId id="275" r:id="rId4"/>
    <p:sldId id="289" r:id="rId5"/>
    <p:sldId id="290" r:id="rId6"/>
    <p:sldId id="291" r:id="rId7"/>
    <p:sldId id="276" r:id="rId8"/>
    <p:sldId id="292" r:id="rId9"/>
    <p:sldId id="278" r:id="rId10"/>
    <p:sldId id="281" r:id="rId11"/>
    <p:sldId id="284" r:id="rId12"/>
    <p:sldId id="293" r:id="rId13"/>
    <p:sldId id="283" r:id="rId14"/>
    <p:sldId id="288" r:id="rId15"/>
    <p:sldId id="285" r:id="rId16"/>
    <p:sldId id="286" r:id="rId17"/>
    <p:sldId id="279" r:id="rId18"/>
    <p:sldId id="280" r:id="rId19"/>
  </p:sldIdLst>
  <p:sldSz cx="9144000" cy="6858000" type="screen4x3"/>
  <p:notesSz cx="6858000" cy="9947275"/>
  <p:embeddedFontLst>
    <p:embeddedFont>
      <p:font typeface="Bookman Old Style" pitchFamily="18" charset="0"/>
      <p:regular r:id="rId20"/>
      <p:bold r:id="rId21"/>
      <p:italic r:id="rId22"/>
      <p:boldItalic r:id="rId23"/>
    </p:embeddedFont>
    <p:embeddedFont>
      <p:font typeface="Matilda" charset="0"/>
      <p:regular r:id="rId24"/>
    </p:embeddedFont>
    <p:embeddedFont>
      <p:font typeface="Monotype Corsiva" pitchFamily="66" charset="0"/>
      <p:italic r:id="rId25"/>
    </p:embeddedFont>
    <p:embeddedFont>
      <p:font typeface="Malgun Gothic" pitchFamily="34" charset="-127"/>
      <p:regular r:id="rId26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75F09"/>
    <a:srgbClr val="002B82"/>
    <a:srgbClr val="C85F08"/>
    <a:srgbClr val="A95007"/>
    <a:srgbClr val="2E6EBC"/>
    <a:srgbClr val="DF3C0F"/>
    <a:srgbClr val="6CA62C"/>
    <a:srgbClr val="E4931C"/>
    <a:srgbClr val="FFE89F"/>
    <a:srgbClr val="0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2420888"/>
            <a:ext cx="5256584" cy="172819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kumimoji="0" lang="ru-RU" sz="2400" b="1" i="0" u="none" strike="noStrike" kern="1200" normalizeH="0" baseline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МБДОУ </a:t>
            </a:r>
            <a:r>
              <a:rPr lang="ru-RU" sz="2400" b="1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№4 </a:t>
            </a:r>
            <a:r>
              <a:rPr kumimoji="0" lang="ru-RU" sz="2400" b="1" i="0" u="none" strike="noStrike" kern="1200" normalizeH="0" baseline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«</a:t>
            </a:r>
            <a:r>
              <a:rPr lang="ru-RU" sz="2400" b="1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Л</a:t>
            </a:r>
            <a:r>
              <a:rPr lang="ru-RU" sz="2400" b="1" dirty="0" err="1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асточка</a:t>
            </a:r>
            <a:r>
              <a:rPr kumimoji="0" lang="ru-RU" sz="2400" b="1" i="0" u="none" strike="noStrike" kern="1200" normalizeH="0" baseline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Дидактическое игровое пособие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normalizeH="0" baseline="0" noProof="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«</a:t>
            </a:r>
            <a:r>
              <a:rPr lang="ru-RU" sz="2600" b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Лучики</a:t>
            </a:r>
            <a:r>
              <a:rPr lang="ru-RU" sz="2600" b="1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600" b="1" dirty="0" smtClean="0">
                <a:ln w="952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знаний</a:t>
            </a:r>
            <a:r>
              <a:rPr kumimoji="0" lang="ru-RU" sz="2600" b="1" i="0" u="none" strike="noStrike" kern="1200" normalizeH="0" baseline="0" noProof="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normalizeH="0" baseline="0" noProof="0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67117" y="5013176"/>
            <a:ext cx="2976883" cy="864096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2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Подготовила: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2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в</a:t>
            </a:r>
            <a:r>
              <a:rPr lang="ru-RU" sz="22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оспитатель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2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Паламарчук О.В</a:t>
            </a:r>
            <a:r>
              <a:rPr lang="ru-RU" sz="22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«Подбери по форме и цвету»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948" y="141277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0789" y="1268760"/>
            <a:ext cx="8155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</a:t>
            </a:r>
            <a:r>
              <a:rPr lang="ru-RU" dirty="0" smtClean="0"/>
              <a:t>: - Учить детей определять форму и цвет геометрической фигуры.</a:t>
            </a:r>
          </a:p>
          <a:p>
            <a:r>
              <a:rPr lang="ru-RU" dirty="0" smtClean="0"/>
              <a:t>- Учить подбирать по форме и цвету геометрические фигуры.</a:t>
            </a:r>
          </a:p>
          <a:p>
            <a:r>
              <a:rPr lang="ru-RU" dirty="0" smtClean="0"/>
              <a:t>- Закреплять названия и признаки геометрических фигур.</a:t>
            </a:r>
          </a:p>
          <a:p>
            <a:r>
              <a:rPr lang="ru-RU" dirty="0" smtClean="0"/>
              <a:t>- Развивать глазомер.</a:t>
            </a:r>
          </a:p>
          <a:p>
            <a:pPr>
              <a:buFontTx/>
              <a:buChar char="-"/>
            </a:pPr>
            <a:r>
              <a:rPr lang="ru-RU" dirty="0" smtClean="0"/>
              <a:t>Воспитывать умение действовать в команде, помогать друг другу.</a:t>
            </a:r>
          </a:p>
          <a:p>
            <a:pPr>
              <a:buFontTx/>
              <a:buChar char="-"/>
            </a:pPr>
            <a:r>
              <a:rPr lang="ru-RU" b="1" dirty="0" smtClean="0"/>
              <a:t>Оборудование: </a:t>
            </a:r>
            <a:r>
              <a:rPr lang="ru-RU" dirty="0" smtClean="0"/>
              <a:t>круг с разноцветными лучиками. Демонстрационный материал: </a:t>
            </a:r>
            <a:r>
              <a:rPr lang="ru-RU" dirty="0"/>
              <a:t>крупные </a:t>
            </a:r>
            <a:r>
              <a:rPr lang="ru-RU" dirty="0" smtClean="0"/>
              <a:t>фигуры: </a:t>
            </a:r>
            <a:r>
              <a:rPr lang="ru-RU" dirty="0"/>
              <a:t>квадрат, треугольник, прямоугольник, овал, круг. Раздаточный материал: </a:t>
            </a:r>
            <a:r>
              <a:rPr lang="ru-RU" dirty="0" smtClean="0"/>
              <a:t>картинки предметов похожие по форме с геометрической фигурой.</a:t>
            </a:r>
            <a:endParaRPr lang="ru-RU" dirty="0"/>
          </a:p>
        </p:txBody>
      </p:sp>
      <p:pic>
        <p:nvPicPr>
          <p:cNvPr id="7170" name="Picture 2" descr="C:\Users\Миша\Desktop\Новая папка\P_20180330_095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2900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126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«Профессии»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948" y="1412776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Цель</a:t>
            </a:r>
            <a:r>
              <a:rPr lang="ru-RU" dirty="0" smtClean="0"/>
              <a:t>: расширять представления детей о разнообразных </a:t>
            </a:r>
            <a:r>
              <a:rPr lang="ru-RU" b="1" dirty="0" smtClean="0"/>
              <a:t>профессиях</a:t>
            </a:r>
            <a:r>
              <a:rPr lang="ru-RU" dirty="0" smtClean="0"/>
              <a:t>, их названиях и роде деятельности. Знакомить с орудиями труда, инструментами нужными людям этих </a:t>
            </a:r>
            <a:r>
              <a:rPr lang="ru-RU" b="1" dirty="0" smtClean="0"/>
              <a:t>профессий</a:t>
            </a:r>
            <a:r>
              <a:rPr lang="ru-RU" dirty="0" smtClean="0"/>
              <a:t>, соотносить их. Воспитывать уважение к труду взрослых.</a:t>
            </a:r>
            <a:endParaRPr lang="ru-RU" dirty="0"/>
          </a:p>
          <a:p>
            <a:r>
              <a:rPr lang="ru-RU" b="1" dirty="0"/>
              <a:t>Оборудование</a:t>
            </a:r>
            <a:r>
              <a:rPr lang="ru-RU" b="1" dirty="0" smtClean="0"/>
              <a:t>: </a:t>
            </a:r>
            <a:r>
              <a:rPr lang="ru-RU" dirty="0" smtClean="0"/>
              <a:t>круг с лучиками, картинки с изображением профессии, карточки-инструменты на липучках.</a:t>
            </a:r>
            <a:endParaRPr lang="ru-RU" dirty="0"/>
          </a:p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C:\Users\Миша\Desktop\Новая папка\P_20180330_095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1297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3596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«Сад - Огород»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800" b="1" dirty="0" smtClean="0"/>
              <a:t>		Цель</a:t>
            </a:r>
            <a:r>
              <a:rPr lang="ru-RU" sz="1800" dirty="0" smtClean="0"/>
              <a:t>: учить определять пространственное расположение предметов и по цвету; уточнить знания детей об овощах и фруктах, и месте их произрастания, пользе для человека;</a:t>
            </a:r>
          </a:p>
          <a:p>
            <a:pPr>
              <a:buNone/>
            </a:pPr>
            <a:r>
              <a:rPr lang="ru-RU" sz="1800" dirty="0" smtClean="0"/>
              <a:t>- учить различать овощи и фрукты по внешнему виду, описывать их по характерным признакам;</a:t>
            </a:r>
          </a:p>
          <a:p>
            <a:pPr>
              <a:buNone/>
            </a:pPr>
            <a:r>
              <a:rPr lang="ru-RU" sz="1800" dirty="0" smtClean="0"/>
              <a:t>- учить использовать обобщающее понятие </a:t>
            </a:r>
            <a:r>
              <a:rPr lang="ru-RU" sz="1800" i="1" dirty="0" smtClean="0"/>
              <a:t>«Овощи»</a:t>
            </a:r>
            <a:r>
              <a:rPr lang="ru-RU" sz="1800" dirty="0" smtClean="0"/>
              <a:t>, </a:t>
            </a:r>
            <a:r>
              <a:rPr lang="ru-RU" sz="1800" i="1" dirty="0" smtClean="0"/>
              <a:t>«Фрукты» </a:t>
            </a:r>
            <a:r>
              <a:rPr lang="ru-RU" sz="1800" dirty="0" smtClean="0"/>
              <a:t>обогащать словарный запас за счет обозначений качеств;</a:t>
            </a:r>
          </a:p>
          <a:p>
            <a:pPr>
              <a:buNone/>
            </a:pPr>
            <a:r>
              <a:rPr lang="ru-RU" sz="1800" dirty="0" smtClean="0"/>
              <a:t>- развивать внимание, память, усидчивость, координацию движений, мелкую моторику рук.</a:t>
            </a:r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6146" name="Picture 2" descr="C:\Users\Миша\Desktop\Новая папка\P_20180330_095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65104"/>
            <a:ext cx="2376264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149080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241576" cy="168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«Животные и птицы»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(Домашние и дикие)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28800"/>
            <a:ext cx="52961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Цель. </a:t>
            </a:r>
            <a:r>
              <a:rPr lang="ru-RU" dirty="0"/>
              <a:t>Закреплять названия </a:t>
            </a:r>
            <a:r>
              <a:rPr lang="ru-RU" dirty="0" smtClean="0"/>
              <a:t>домашних и диких животных, птицах.</a:t>
            </a:r>
            <a:endParaRPr lang="ru-RU" dirty="0"/>
          </a:p>
          <a:p>
            <a:r>
              <a:rPr lang="ru-RU" b="1" dirty="0"/>
              <a:t>Задачи.</a:t>
            </a:r>
            <a:r>
              <a:rPr lang="ru-RU" dirty="0"/>
              <a:t>1.Формироваь назывной словарь </a:t>
            </a:r>
          </a:p>
          <a:p>
            <a:r>
              <a:rPr lang="ru-RU" dirty="0"/>
              <a:t>2.Развивать слуховое восприятие.</a:t>
            </a:r>
          </a:p>
          <a:p>
            <a:r>
              <a:rPr lang="ru-RU" dirty="0"/>
              <a:t>3. Прививать любовь к </a:t>
            </a:r>
            <a:r>
              <a:rPr lang="ru-RU" dirty="0" smtClean="0"/>
              <a:t>животным, птицам.</a:t>
            </a:r>
            <a:endParaRPr lang="ru-RU" dirty="0"/>
          </a:p>
          <a:p>
            <a:r>
              <a:rPr lang="ru-RU" dirty="0"/>
              <a:t>4.Учить играть в </a:t>
            </a:r>
            <a:r>
              <a:rPr lang="ru-RU" dirty="0" smtClean="0"/>
              <a:t>коллективе</a:t>
            </a:r>
            <a:r>
              <a:rPr lang="ru-RU" dirty="0"/>
              <a:t>.</a:t>
            </a:r>
          </a:p>
          <a:p>
            <a:r>
              <a:rPr lang="ru-RU" b="1" dirty="0"/>
              <a:t>Оборудование:</a:t>
            </a:r>
            <a:r>
              <a:rPr lang="ru-RU" dirty="0"/>
              <a:t> </a:t>
            </a:r>
            <a:r>
              <a:rPr lang="ru-RU" dirty="0" smtClean="0"/>
              <a:t>круг с лучиками, картинки </a:t>
            </a:r>
            <a:r>
              <a:rPr lang="ru-RU" dirty="0"/>
              <a:t>с изображением </a:t>
            </a:r>
            <a:r>
              <a:rPr lang="ru-RU" dirty="0" smtClean="0"/>
              <a:t>домашних и диких животных, птиц, картинки их мест обитания.</a:t>
            </a:r>
          </a:p>
          <a:p>
            <a:r>
              <a:rPr lang="ru-RU" b="1" dirty="0" smtClean="0"/>
              <a:t>Словарь</a:t>
            </a:r>
            <a:r>
              <a:rPr lang="ru-RU" b="1" dirty="0"/>
              <a:t>. </a:t>
            </a:r>
            <a:r>
              <a:rPr lang="ru-RU" dirty="0"/>
              <a:t>Домашние </a:t>
            </a:r>
            <a:r>
              <a:rPr lang="ru-RU" dirty="0" smtClean="0"/>
              <a:t>и дикие животные, птицы. Где они живут? </a:t>
            </a:r>
            <a:r>
              <a:rPr lang="ru-RU" dirty="0"/>
              <a:t>Домашние </a:t>
            </a:r>
            <a:r>
              <a:rPr lang="ru-RU" dirty="0" smtClean="0"/>
              <a:t>животные, птицы </a:t>
            </a:r>
            <a:r>
              <a:rPr lang="ru-RU" dirty="0"/>
              <a:t>живут </a:t>
            </a:r>
            <a:r>
              <a:rPr lang="ru-RU" dirty="0" smtClean="0"/>
              <a:t>дома, а дикие в лесу. </a:t>
            </a:r>
            <a:r>
              <a:rPr lang="ru-RU" dirty="0"/>
              <a:t>Назови </a:t>
            </a:r>
            <a:r>
              <a:rPr lang="ru-RU" dirty="0" smtClean="0"/>
              <a:t>домашних и диких животных, птиц.</a:t>
            </a:r>
          </a:p>
          <a:p>
            <a:r>
              <a:rPr lang="ru-RU" b="1" dirty="0" smtClean="0">
                <a:effectLst/>
              </a:rPr>
              <a:t>Содержание</a:t>
            </a:r>
            <a:r>
              <a:rPr lang="ru-RU" dirty="0" smtClean="0">
                <a:effectLst/>
              </a:rPr>
              <a:t>: </a:t>
            </a:r>
            <a:r>
              <a:rPr lang="ru-RU" dirty="0"/>
              <a:t>Дети </a:t>
            </a:r>
            <a:r>
              <a:rPr lang="ru-RU" dirty="0" smtClean="0"/>
              <a:t>со стола выбирают картинку, </a:t>
            </a:r>
            <a:r>
              <a:rPr lang="ru-RU" dirty="0"/>
              <a:t>называют </a:t>
            </a:r>
            <a:r>
              <a:rPr lang="ru-RU" dirty="0" smtClean="0"/>
              <a:t>животного или птицу. </a:t>
            </a:r>
            <a:r>
              <a:rPr lang="ru-RU" dirty="0"/>
              <a:t>Правильность ответа проверяют, </a:t>
            </a:r>
            <a:r>
              <a:rPr lang="ru-RU" dirty="0" smtClean="0"/>
              <a:t>соотнося с картинкой места обитания, расположенного в середине круга. </a:t>
            </a:r>
          </a:p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C:\Users\Миша\Desktop\Новая папка (2)\P_20180330_09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24745"/>
            <a:ext cx="1872208" cy="249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Миша\Desktop\Новая папка (2)\P_20180330_09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2295328" cy="17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Миша\Desktop\Новая папка (2)\P_20180330_092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17032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5412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«Весенние изменения в природе»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489654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/>
              <a:t>Цель</a:t>
            </a:r>
            <a:r>
              <a:rPr lang="ru-RU" sz="1600" dirty="0"/>
              <a:t>: </a:t>
            </a:r>
            <a:r>
              <a:rPr lang="ru-RU" sz="1600" dirty="0" smtClean="0"/>
              <a:t>закрепить знания детей о весенних признаках</a:t>
            </a:r>
            <a:endParaRPr lang="ru-RU" sz="1600" dirty="0"/>
          </a:p>
          <a:p>
            <a:r>
              <a:rPr lang="ru-RU" sz="1600" b="1" u="sng" dirty="0"/>
              <a:t>Задачи</a:t>
            </a:r>
            <a:r>
              <a:rPr lang="ru-RU" sz="1600" b="1" dirty="0"/>
              <a:t>: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- развивать </a:t>
            </a:r>
            <a:r>
              <a:rPr lang="ru-RU" sz="1600" dirty="0"/>
              <a:t>мышление, внимание, </a:t>
            </a:r>
            <a:endParaRPr lang="ru-RU" sz="1600" dirty="0" smtClean="0"/>
          </a:p>
          <a:p>
            <a:r>
              <a:rPr lang="ru-RU" sz="1600" dirty="0" smtClean="0"/>
              <a:t>- развивать связную </a:t>
            </a:r>
            <a:r>
              <a:rPr lang="ru-RU" sz="1600" dirty="0"/>
              <a:t>речь, </a:t>
            </a:r>
            <a:endParaRPr lang="ru-RU" sz="1600" dirty="0" smtClean="0"/>
          </a:p>
          <a:p>
            <a:r>
              <a:rPr lang="ru-RU" sz="1600" dirty="0" smtClean="0"/>
              <a:t>- развивать мелкую </a:t>
            </a:r>
            <a:r>
              <a:rPr lang="ru-RU" sz="1600" dirty="0"/>
              <a:t>моторику, </a:t>
            </a:r>
            <a:r>
              <a:rPr lang="ru-RU" sz="1600" dirty="0" smtClean="0"/>
              <a:t>память</a:t>
            </a:r>
          </a:p>
          <a:p>
            <a:r>
              <a:rPr lang="ru-RU" sz="1600" b="1" dirty="0"/>
              <a:t>Ход игры:</a:t>
            </a:r>
            <a:endParaRPr lang="ru-RU" sz="1600" dirty="0"/>
          </a:p>
          <a:p>
            <a:r>
              <a:rPr lang="ru-RU" sz="1600" b="1" dirty="0"/>
              <a:t>1 вариант:</a:t>
            </a:r>
            <a:endParaRPr lang="ru-RU" sz="1600" dirty="0"/>
          </a:p>
          <a:p>
            <a:r>
              <a:rPr lang="ru-RU" sz="1600" dirty="0" smtClean="0"/>
              <a:t>Закрепить в центре круга </a:t>
            </a:r>
            <a:r>
              <a:rPr lang="ru-RU" sz="1600" dirty="0"/>
              <a:t>перед </a:t>
            </a:r>
            <a:r>
              <a:rPr lang="ru-RU" sz="1600" dirty="0" smtClean="0"/>
              <a:t>детьми </a:t>
            </a:r>
            <a:r>
              <a:rPr lang="ru-RU" sz="1600" dirty="0"/>
              <a:t>карточку с изображением </a:t>
            </a:r>
            <a:r>
              <a:rPr lang="ru-RU" sz="1600" dirty="0" smtClean="0"/>
              <a:t>Весны, а на столе расположить </a:t>
            </a:r>
            <a:r>
              <a:rPr lang="ru-RU" sz="1600" dirty="0"/>
              <a:t>карточки с признаками времён года. Предложите ребёнку подобрать нужные </a:t>
            </a:r>
            <a:r>
              <a:rPr lang="ru-RU" sz="1600" dirty="0" smtClean="0"/>
              <a:t>картинки и объяснить почему.</a:t>
            </a:r>
            <a:endParaRPr lang="ru-RU" sz="1600" dirty="0"/>
          </a:p>
          <a:p>
            <a:r>
              <a:rPr lang="ru-RU" sz="1600" b="1" dirty="0"/>
              <a:t>2 вариант:</a:t>
            </a:r>
            <a:endParaRPr lang="ru-RU" sz="1600" dirty="0"/>
          </a:p>
          <a:p>
            <a:r>
              <a:rPr lang="ru-RU" sz="1600" dirty="0"/>
              <a:t>Можно усложнить игру, расположив карточку с изображением всех времён года, ребёнок должен подобрать карточки и прикрепить их.</a:t>
            </a:r>
          </a:p>
          <a:p>
            <a:r>
              <a:rPr lang="ru-RU" sz="1600" b="1" dirty="0"/>
              <a:t>3 вариант:</a:t>
            </a:r>
            <a:endParaRPr lang="ru-RU" sz="1600" dirty="0"/>
          </a:p>
          <a:p>
            <a:r>
              <a:rPr lang="ru-RU" sz="1600" dirty="0"/>
              <a:t>Возможен и следующий вариант: Взрослый предлагает рассмотреть карточки и найти ошибку (1 признак подобран не правильно) и исправить её.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Миша\Desktop\Новая папка\P_20180330_09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1196752"/>
            <a:ext cx="3855701" cy="265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05064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1630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«Права ребёнка»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4464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Задачи</a:t>
            </a:r>
            <a:r>
              <a:rPr lang="ru-RU" dirty="0" smtClean="0"/>
              <a:t>:</a:t>
            </a:r>
            <a:r>
              <a:rPr lang="ru-RU" b="1" i="1" dirty="0" smtClean="0"/>
              <a:t> -</a:t>
            </a:r>
            <a:r>
              <a:rPr lang="ru-RU" dirty="0" smtClean="0"/>
              <a:t> формировать правовые знания детей системно, опираясь на предметно – чувственный опыт и совмещать (связывать) их с уже сформировавшимися представлениями;</a:t>
            </a:r>
          </a:p>
          <a:p>
            <a:r>
              <a:rPr lang="ru-RU" dirty="0" smtClean="0"/>
              <a:t>- учить детей решать проблемные правовые ситуации, используя доступные способы, обосновывать своё решение;</a:t>
            </a:r>
          </a:p>
          <a:p>
            <a:r>
              <a:rPr lang="ru-RU" dirty="0" smtClean="0"/>
              <a:t>- воспитывать интерес к правовым знаниям непосредственно через все виды детской деятельности.</a:t>
            </a:r>
          </a:p>
          <a:p>
            <a:r>
              <a:rPr lang="ru-RU" b="1" u="sng" dirty="0" smtClean="0"/>
              <a:t>Материалы</a:t>
            </a:r>
            <a:r>
              <a:rPr lang="ru-RU" dirty="0" smtClean="0"/>
              <a:t>:  круг с лучиками, картинка с изображением ребёнка, карточки с графическим изображением прав ребёнка.</a:t>
            </a:r>
          </a:p>
          <a:p>
            <a:r>
              <a:rPr lang="ru-RU" b="1" i="1" dirty="0" smtClean="0"/>
              <a:t>ПРАВИЛА ИГРЫ:</a:t>
            </a:r>
            <a:r>
              <a:rPr lang="en-US" dirty="0" smtClean="0"/>
              <a:t> </a:t>
            </a:r>
            <a:r>
              <a:rPr lang="ru-RU" dirty="0" smtClean="0"/>
              <a:t>Детям предлагаются карточки с разными графическими изображениями прав ребёнка. Ребёнок, выбрав карточку, называет какое это право и объясняет его значение.</a:t>
            </a:r>
          </a:p>
          <a:p>
            <a:endParaRPr lang="ru-RU" dirty="0"/>
          </a:p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Миша\Desktop\Новая папка\P_20180330_095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645024"/>
            <a:ext cx="2592288" cy="299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4528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«Город»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52736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Задачи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учить детей фантазировать; </a:t>
            </a:r>
          </a:p>
          <a:p>
            <a:r>
              <a:rPr lang="ru-RU" dirty="0" smtClean="0"/>
              <a:t>-развивать речь, умение объяснить свой выбор; </a:t>
            </a:r>
          </a:p>
          <a:p>
            <a:r>
              <a:rPr lang="ru-RU" dirty="0" smtClean="0"/>
              <a:t>-</a:t>
            </a:r>
            <a:r>
              <a:rPr lang="ru-RU" dirty="0"/>
              <a:t>обогатить и активизировать словарный запас детей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-развивать мелкую </a:t>
            </a:r>
            <a:r>
              <a:rPr lang="ru-RU" dirty="0" smtClean="0"/>
              <a:t>моторику; </a:t>
            </a:r>
          </a:p>
          <a:p>
            <a:r>
              <a:rPr lang="ru-RU" dirty="0" smtClean="0"/>
              <a:t>-</a:t>
            </a:r>
            <a:r>
              <a:rPr lang="ru-RU" dirty="0"/>
              <a:t>формировать сенсорные способности детей в процессе </a:t>
            </a:r>
            <a:r>
              <a:rPr lang="ru-RU" dirty="0" smtClean="0"/>
              <a:t>игры.</a:t>
            </a:r>
          </a:p>
          <a:p>
            <a:r>
              <a:rPr lang="ru-RU" b="1" u="sng" dirty="0" smtClean="0">
                <a:effectLst/>
              </a:rPr>
              <a:t>Материал: </a:t>
            </a:r>
            <a:r>
              <a:rPr lang="ru-RU" dirty="0" smtClean="0"/>
              <a:t> круг с лучиками, карточки с изображением транспорта, сооружений, насаждений, площадок.</a:t>
            </a:r>
          </a:p>
          <a:p>
            <a:r>
              <a:rPr lang="ru-RU" b="1" u="sng" dirty="0" smtClean="0">
                <a:effectLst/>
              </a:rPr>
              <a:t>Ход игры:</a:t>
            </a:r>
            <a:r>
              <a:rPr lang="ru-RU" dirty="0" smtClean="0">
                <a:effectLst/>
              </a:rPr>
              <a:t> дети составляют рассказы о том, каким они представляют свой город, ребёнок может прикрепить карточку лишь тогда, когда мотивирует свой выбор.</a:t>
            </a:r>
            <a:endParaRPr lang="ru-RU" b="1" u="sng" dirty="0" smtClean="0">
              <a:effectLst/>
            </a:endParaRPr>
          </a:p>
          <a:p>
            <a:endParaRPr lang="ru-RU" dirty="0" smtClean="0">
              <a:effectLst/>
            </a:endParaRPr>
          </a:p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Миша\Desktop\Новая папка\P_20180330_095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61048"/>
            <a:ext cx="5472608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348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9948" y="332656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Результат использования пособия 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948" y="141277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388496"/>
            <a:ext cx="8529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1214422"/>
            <a:ext cx="757242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В </a:t>
            </a:r>
            <a:r>
              <a:rPr lang="ru-RU" sz="2000" i="1" dirty="0"/>
              <a:t>результате занятий с использованием </a:t>
            </a:r>
            <a:r>
              <a:rPr lang="ru-RU" sz="2000" i="1" dirty="0" smtClean="0"/>
              <a:t>пособия «Лучики знаний»:</a:t>
            </a:r>
          </a:p>
          <a:p>
            <a:r>
              <a:rPr lang="ru-RU" sz="2000" dirty="0"/>
              <a:t>-</a:t>
            </a:r>
            <a:r>
              <a:rPr lang="ru-RU" sz="2000" dirty="0" smtClean="0"/>
              <a:t>У </a:t>
            </a:r>
            <a:r>
              <a:rPr lang="ru-RU" sz="2000" dirty="0"/>
              <a:t>детей эмоционально — положительное настроение, без эмоционального и мышечного </a:t>
            </a:r>
            <a:r>
              <a:rPr lang="ru-RU" sz="2000" dirty="0" smtClean="0"/>
              <a:t>напряжения. </a:t>
            </a:r>
          </a:p>
          <a:p>
            <a:r>
              <a:rPr lang="ru-RU" sz="2000" dirty="0"/>
              <a:t>-</a:t>
            </a:r>
            <a:r>
              <a:rPr lang="ru-RU" sz="2000" dirty="0" smtClean="0"/>
              <a:t>Дети </a:t>
            </a:r>
            <a:r>
              <a:rPr lang="ru-RU" sz="2000" dirty="0"/>
              <a:t>умеют объединить свойства предметов в целостный образ предмета, узнавать знакомые предметы, замечать их отличия и сходства; применяют на практике перцептивные (обследовательские) действия, знают основные свойства предметов, их назначение, особенности. </a:t>
            </a:r>
            <a:endParaRPr lang="ru-RU" sz="2000" dirty="0" smtClean="0"/>
          </a:p>
          <a:p>
            <a:r>
              <a:rPr lang="ru-RU" sz="2000" dirty="0"/>
              <a:t>-</a:t>
            </a:r>
            <a:r>
              <a:rPr lang="ru-RU" sz="2000" dirty="0" smtClean="0"/>
              <a:t>У </a:t>
            </a:r>
            <a:r>
              <a:rPr lang="ru-RU" sz="2000" dirty="0"/>
              <a:t>детей </a:t>
            </a:r>
            <a:r>
              <a:rPr lang="ru-RU" sz="2000" dirty="0" smtClean="0"/>
              <a:t>развито </a:t>
            </a:r>
            <a:r>
              <a:rPr lang="ru-RU" sz="2000" dirty="0"/>
              <a:t>восприятие формы, цвета, величины, пространства, чувства ритма, общая и мелкая моторика, координация </a:t>
            </a:r>
            <a:r>
              <a:rPr lang="ru-RU" sz="2000" dirty="0" smtClean="0"/>
              <a:t>движений.</a:t>
            </a:r>
          </a:p>
          <a:p>
            <a:r>
              <a:rPr lang="ru-RU" sz="2000" dirty="0" smtClean="0"/>
              <a:t>- Сформирована познавательная </a:t>
            </a:r>
            <a:r>
              <a:rPr lang="ru-RU" sz="2000" dirty="0"/>
              <a:t>активность, любознательность и расширен кругозор </a:t>
            </a:r>
            <a:r>
              <a:rPr lang="ru-RU" sz="2000" dirty="0" smtClean="0"/>
              <a:t>детей.</a:t>
            </a:r>
          </a:p>
          <a:p>
            <a:r>
              <a:rPr lang="ru-RU" sz="2000" dirty="0" smtClean="0"/>
              <a:t>- У </a:t>
            </a:r>
            <a:r>
              <a:rPr lang="ru-RU" sz="2000" dirty="0"/>
              <a:t>детей развиваются все стороны </a:t>
            </a:r>
            <a:r>
              <a:rPr lang="ru-RU" sz="2000" dirty="0" smtClean="0"/>
              <a:t>речи.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385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04267" y="1484784"/>
            <a:ext cx="5256584" cy="172819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normalizeH="0" baseline="0" noProof="0" dirty="0" smtClean="0">
              <a:ln w="9525"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normalizeH="0" baseline="0" noProof="0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187" y="1656427"/>
            <a:ext cx="6696743" cy="156966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«Учите — играя, </a:t>
            </a:r>
            <a:endParaRPr lang="ru-RU" sz="3000" b="1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а </a:t>
            </a:r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воспитывайте детей любя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!»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152830" y="2780928"/>
            <a:ext cx="68162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СПАСИБО ЗА ВНИМАНИЕ!</a:t>
            </a:r>
            <a:endParaRPr lang="ru-RU" sz="3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117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Дидактическая игра и ее роль в сенсорно-моторном развитии детей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844824"/>
            <a:ext cx="8208912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b="1" dirty="0" smtClean="0"/>
              <a:t>Сенсорное развитие</a:t>
            </a:r>
            <a:r>
              <a:rPr lang="ru-RU" sz="1800" dirty="0" smtClean="0"/>
              <a:t> направленное на формирование полноценного восприятия окружающей действительности ребёнком, служит основой познания мира. Успешность умственного, физического, эстетического воспитания в значительной степени зависит от уровня сенсорного развития детей, т. е. от того, насколько совершенно ребенок слышит, видит, осязает. </a:t>
            </a:r>
          </a:p>
          <a:p>
            <a:pPr marL="0" indent="0">
              <a:buNone/>
            </a:pPr>
            <a:r>
              <a:rPr lang="ru-RU" sz="1800" b="1" dirty="0" smtClean="0"/>
              <a:t>Дидактические </a:t>
            </a:r>
            <a:r>
              <a:rPr lang="ru-RU" sz="1800" b="1" dirty="0"/>
              <a:t>игры </a:t>
            </a:r>
            <a:r>
              <a:rPr lang="ru-RU" sz="1800" dirty="0"/>
              <a:t>– это игры обучающие, познавательные, направленные на расширение, углубление и систематизацию представлений детей об окружающем, </a:t>
            </a:r>
            <a:r>
              <a:rPr lang="ru-RU" sz="1800" dirty="0" smtClean="0"/>
              <a:t>на развитие </a:t>
            </a:r>
            <a:r>
              <a:rPr lang="ru-RU" sz="1800" dirty="0"/>
              <a:t>познавательных интересов и познавательных способностей. Дидактические игры – широко распространенный метод словарной работы.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Решая </a:t>
            </a:r>
            <a:r>
              <a:rPr lang="ru-RU" sz="1800" dirty="0"/>
              <a:t>умственную </a:t>
            </a:r>
            <a:r>
              <a:rPr lang="ru-RU" sz="1800" dirty="0" smtClean="0"/>
              <a:t>задачу в </a:t>
            </a:r>
            <a:r>
              <a:rPr lang="ru-RU" sz="1800" dirty="0"/>
              <a:t>игре, ребенок упражняется в произвольном запоминании и воспроизведении, </a:t>
            </a:r>
            <a:r>
              <a:rPr lang="ru-RU" sz="1800" dirty="0" smtClean="0"/>
              <a:t>в классификации </a:t>
            </a:r>
            <a:r>
              <a:rPr lang="ru-RU" sz="1800" dirty="0"/>
              <a:t>предметов или явлений по общим признакам, в выделении свойств и качеств предметов, в определении их по отдельным признакам.</a:t>
            </a:r>
          </a:p>
          <a:p>
            <a:pPr marL="0" indent="0">
              <a:buNone/>
            </a:pPr>
            <a:r>
              <a:rPr lang="ru-RU" sz="1800" dirty="0" smtClean="0"/>
              <a:t> 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46215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Дидактическое пособие 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«Лучики знаний»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268760"/>
            <a:ext cx="8208912" cy="52565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		 </a:t>
            </a:r>
            <a:r>
              <a:rPr lang="ru-RU" sz="2000" dirty="0" smtClean="0"/>
              <a:t>В настоящее время, когда игра официально, на государственном уровне, признана ведущим видом деятельности ребёнка-дошкольника, перед воспитателями стоит задача организации всего образовательного процесса через игровую деятельность. Связи с этим вопрос о дидактической игре становится очень актуальным.</a:t>
            </a:r>
          </a:p>
          <a:p>
            <a:pPr algn="just">
              <a:buNone/>
            </a:pPr>
            <a:r>
              <a:rPr lang="ru-RU" sz="2000" dirty="0" smtClean="0"/>
              <a:t>    		 Всё это натолкнуло меня на мысль о создании собственного авторского дидактического пособия. Так появилось пособие «Лучики знаний»</a:t>
            </a:r>
          </a:p>
          <a:p>
            <a:pPr marL="0" indent="0" algn="just">
              <a:buNone/>
            </a:pPr>
            <a:r>
              <a:rPr lang="ru-RU" sz="2000" b="1" i="1" dirty="0" smtClean="0"/>
              <a:t>	Это пособие – </a:t>
            </a:r>
            <a:endParaRPr lang="en-US" sz="2000" b="1" i="1" dirty="0" smtClean="0"/>
          </a:p>
          <a:p>
            <a:pPr marL="0" indent="0" algn="just">
              <a:buNone/>
            </a:pPr>
            <a:r>
              <a:rPr lang="ru-RU" sz="2000" dirty="0" smtClean="0"/>
              <a:t>       многофункциональное, так как его</a:t>
            </a: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       можно использовать для </a:t>
            </a: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       решения различных задач в разных </a:t>
            </a: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       образовательных областях.</a:t>
            </a:r>
            <a:endParaRPr lang="ru-RU" sz="2000" dirty="0"/>
          </a:p>
        </p:txBody>
      </p:sp>
      <p:pic>
        <p:nvPicPr>
          <p:cNvPr id="1026" name="Picture 2" descr="C:\Users\Миша\Desktop\Новая папка\P_20180330_093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5"/>
            <a:ext cx="374441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498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08720"/>
            <a:ext cx="4536504" cy="2808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     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Взглянув на солнышко, дети могут понять, какое настроение вызвал у воспитателя тот или иной их поступок,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80728"/>
            <a:ext cx="3487549" cy="261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89040"/>
            <a:ext cx="3691064" cy="276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23520" y="4005064"/>
            <a:ext cx="432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также поместить на нём карточку с изображением своего настроения в определённый момент.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124744"/>
            <a:ext cx="3600400" cy="15841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Вокруг «Лучиков знаний» мы с удовольствием водим хороводы.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00" y="764704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19" y="321297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3861048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Ему можно рассказать по секрету о своих обидах и переживаниях, поведать своё заветное желание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4248472" cy="28803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Поместив его на стену или на специальную подставку можно использовать середину-солнышко как мишень для метания мячей в групповой комнате.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3851920" cy="340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8"/>
            <a:ext cx="3872039" cy="290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Цель  дидактического пособия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/>
              <a:t> </a:t>
            </a:r>
            <a:r>
              <a:rPr lang="ru-RU" sz="1800" dirty="0" smtClean="0"/>
              <a:t> Многофункциональное </a:t>
            </a:r>
            <a:r>
              <a:rPr lang="ru-RU" sz="1800" dirty="0"/>
              <a:t>дидактическое </a:t>
            </a:r>
            <a:r>
              <a:rPr lang="ru-RU" sz="1800" dirty="0" smtClean="0"/>
              <a:t>пособие « Лучики знаний!» </a:t>
            </a:r>
            <a:r>
              <a:rPr lang="ru-RU" sz="1800" dirty="0"/>
              <a:t>является авторской </a:t>
            </a:r>
            <a:r>
              <a:rPr lang="ru-RU" sz="1800" dirty="0" smtClean="0"/>
              <a:t>разработкой и направлено на гармоничное взаимодействие </a:t>
            </a:r>
            <a:r>
              <a:rPr lang="ru-RU" sz="1800" dirty="0"/>
              <a:t>познавательно-речевому и сенсорно-моторному развитию </a:t>
            </a:r>
            <a:r>
              <a:rPr lang="ru-RU" sz="1800" dirty="0" smtClean="0"/>
              <a:t>ребёнка дошкольного </a:t>
            </a:r>
            <a:r>
              <a:rPr lang="ru-RU" sz="1800" dirty="0"/>
              <a:t>возраста.</a:t>
            </a:r>
            <a:br>
              <a:rPr lang="ru-RU" sz="18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5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8978" y="292116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Задачи 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дидактического пособия</a:t>
            </a:r>
            <a:endParaRPr lang="ru-RU" sz="3600" dirty="0"/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580340" y="4581128"/>
            <a:ext cx="820891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 </a:t>
            </a:r>
            <a:br>
              <a:rPr lang="ru-RU" sz="1600" dirty="0" smtClean="0"/>
            </a:br>
            <a:endParaRPr lang="ru-RU" sz="1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645025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b="1" dirty="0"/>
              <a:t>развитие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речи;</a:t>
            </a:r>
          </a:p>
          <a:p>
            <a:r>
              <a:rPr lang="ru-RU" dirty="0"/>
              <a:t>• </a:t>
            </a:r>
            <a:r>
              <a:rPr lang="ru-RU" b="1" dirty="0"/>
              <a:t>развитие</a:t>
            </a:r>
            <a:r>
              <a:rPr lang="ru-RU" dirty="0"/>
              <a:t> </a:t>
            </a:r>
            <a:r>
              <a:rPr lang="ru-RU" dirty="0" err="1" smtClean="0"/>
              <a:t>коммуникативности</a:t>
            </a:r>
            <a:r>
              <a:rPr lang="ru-RU" dirty="0" smtClean="0"/>
              <a:t> </a:t>
            </a:r>
            <a:r>
              <a:rPr lang="ru-RU" dirty="0"/>
              <a:t>и личного взаимодействия детей друг с другом;</a:t>
            </a:r>
          </a:p>
          <a:p>
            <a:r>
              <a:rPr lang="ru-RU" dirty="0"/>
              <a:t>• </a:t>
            </a:r>
            <a:r>
              <a:rPr lang="ru-RU" b="1" dirty="0"/>
              <a:t>расширение и активизация </a:t>
            </a:r>
            <a:r>
              <a:rPr lang="ru-RU" dirty="0"/>
              <a:t>словарного запаса;</a:t>
            </a:r>
          </a:p>
          <a:p>
            <a:r>
              <a:rPr lang="ru-RU" dirty="0"/>
              <a:t>•</a:t>
            </a:r>
            <a:r>
              <a:rPr lang="ru-RU" b="1" dirty="0"/>
              <a:t> </a:t>
            </a:r>
            <a:r>
              <a:rPr lang="ru-RU" b="1" dirty="0" smtClean="0"/>
              <a:t>учит </a:t>
            </a:r>
            <a:r>
              <a:rPr lang="ru-RU" dirty="0" smtClean="0"/>
              <a:t>сравнивать, анализировать, соотносить предметы, делать простейшие выводы;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 </a:t>
            </a:r>
            <a:r>
              <a:rPr lang="ru-RU" b="1" dirty="0" smtClean="0"/>
              <a:t>развивает</a:t>
            </a:r>
            <a:r>
              <a:rPr lang="ru-RU" dirty="0" smtClean="0"/>
              <a:t> ребенка интеллектуально.;</a:t>
            </a:r>
            <a:endParaRPr lang="ru-RU" dirty="0"/>
          </a:p>
          <a:p>
            <a:r>
              <a:rPr lang="ru-RU" dirty="0"/>
              <a:t>• </a:t>
            </a:r>
            <a:r>
              <a:rPr lang="ru-RU" b="1" dirty="0"/>
              <a:t>способствовать</a:t>
            </a:r>
            <a:r>
              <a:rPr lang="ru-RU" dirty="0"/>
              <a:t> творческому и социальному самовыражению </a:t>
            </a:r>
            <a:r>
              <a:rPr lang="ru-RU" dirty="0" smtClean="0"/>
              <a:t>дошкольников;</a:t>
            </a:r>
            <a:endParaRPr lang="ru-RU" dirty="0"/>
          </a:p>
          <a:p>
            <a:r>
              <a:rPr lang="ru-RU" dirty="0" smtClean="0"/>
              <a:t>•</a:t>
            </a:r>
            <a:r>
              <a:rPr lang="ru-RU" b="1" dirty="0" smtClean="0"/>
              <a:t>развивать художественные</a:t>
            </a:r>
            <a:r>
              <a:rPr lang="ru-RU" dirty="0" smtClean="0"/>
              <a:t>, музыкальные, конструктивные </a:t>
            </a:r>
            <a:r>
              <a:rPr lang="ru-RU" b="1" dirty="0" smtClean="0"/>
              <a:t>способности детей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934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908720"/>
            <a:ext cx="7560840" cy="24482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2000" dirty="0" smtClean="0">
                <a:ea typeface="Malgun Gothic" pitchFamily="34" charset="-127"/>
              </a:rPr>
              <a:t>Мной были разработаны и изготовлены специальные игры и игровые задания для работы на пособии. Каждая из разработанных мною игр решает целый ряд задач </a:t>
            </a:r>
            <a:r>
              <a:rPr lang="ru-RU" sz="2000" i="1" dirty="0" smtClean="0">
                <a:ea typeface="Malgun Gothic" pitchFamily="34" charset="-127"/>
              </a:rPr>
              <a:t>обучающего, развивающего и воспитательного характера. </a:t>
            </a:r>
            <a:r>
              <a:rPr lang="ru-RU" sz="2000" dirty="0" smtClean="0">
                <a:ea typeface="Malgun Gothic" pitchFamily="34" charset="-127"/>
              </a:rPr>
              <a:t>Их можно использовать в различных вариантах с разной степенью сложности, тем самым осуществляя дифференцированный подход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ea typeface="Malgun Gothic" pitchFamily="34" charset="-127"/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  <a:ea typeface="Malgun Gothic" pitchFamily="34" charset="-127"/>
            </a:endParaRPr>
          </a:p>
        </p:txBody>
      </p:sp>
      <p:pic>
        <p:nvPicPr>
          <p:cNvPr id="4" name="Picture 2" descr="C:\Users\Миша\Desktop\Новая папка\P_20180330_09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Миша\Desktop\Новая папка\P_20180330_095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021796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Миша\Desktop\Новая папка\P_20180330_095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2448272" cy="183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Миша\Desktop\Новая папка\P_20180330_095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5013176"/>
            <a:ext cx="2467910" cy="169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Миша\Desktop\Новая папка\P_20180330_095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212976"/>
            <a:ext cx="2580794" cy="193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Миша\Desktop\Новая папка\P_20180330_0954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5301208"/>
            <a:ext cx="2185337" cy="134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Комплект дидактических игр к пособию «Лучики знаний»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948" y="141277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233" y="1388496"/>
            <a:ext cx="774446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/>
              <a:t>- «Подбери по форме и цвету»;</a:t>
            </a:r>
          </a:p>
          <a:p>
            <a:r>
              <a:rPr lang="ru-RU" sz="3200" i="1" dirty="0" smtClean="0"/>
              <a:t>- «Профессии»;</a:t>
            </a:r>
          </a:p>
          <a:p>
            <a:r>
              <a:rPr lang="ru-RU" sz="3200" i="1" dirty="0" smtClean="0"/>
              <a:t>- «Сад и огород»;</a:t>
            </a:r>
          </a:p>
          <a:p>
            <a:r>
              <a:rPr lang="ru-RU" sz="3200" i="1" dirty="0" smtClean="0"/>
              <a:t>- «Животные» (дикие, домашние);</a:t>
            </a:r>
          </a:p>
          <a:p>
            <a:r>
              <a:rPr lang="ru-RU" sz="3200" i="1" dirty="0" smtClean="0"/>
              <a:t>- «Птицы» (дикие, домашние);</a:t>
            </a:r>
          </a:p>
          <a:p>
            <a:r>
              <a:rPr lang="ru-RU" sz="3200" i="1" dirty="0" smtClean="0"/>
              <a:t>- «Весенние изменения в природе»;</a:t>
            </a:r>
          </a:p>
          <a:p>
            <a:r>
              <a:rPr lang="ru-RU" sz="3200" i="1" dirty="0" smtClean="0"/>
              <a:t>- «Права ребёнка»;</a:t>
            </a:r>
          </a:p>
          <a:p>
            <a:r>
              <a:rPr lang="ru-RU" sz="3200" i="1" dirty="0" smtClean="0"/>
              <a:t>- «Город»;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873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950</Words>
  <Application>Microsoft Office PowerPoint</Application>
  <PresentationFormat>Экран (4:3)</PresentationFormat>
  <Paragraphs>125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Times New Roman</vt:lpstr>
      <vt:lpstr>Matilda</vt:lpstr>
      <vt:lpstr>Monotype Corsiva</vt:lpstr>
      <vt:lpstr>Malgun Gothic</vt:lpstr>
      <vt:lpstr>Тема Office</vt:lpstr>
      <vt:lpstr>Слайд 1</vt:lpstr>
      <vt:lpstr>Дидактическая игра и ее роль в сенсорно-моторном развитии детей</vt:lpstr>
      <vt:lpstr>Дидактическое пособие  «Лучики знаний»</vt:lpstr>
      <vt:lpstr>Слайд 4</vt:lpstr>
      <vt:lpstr>Слайд 5</vt:lpstr>
      <vt:lpstr>Слайд 6</vt:lpstr>
      <vt:lpstr>Цель  дидактического пособия</vt:lpstr>
      <vt:lpstr>Слайд 8</vt:lpstr>
      <vt:lpstr>Комплект дидактических игр к пособию «Лучики знаний»</vt:lpstr>
      <vt:lpstr>Дидактическая игра  «Подбери по форме и цвету»</vt:lpstr>
      <vt:lpstr> Дидактическая игра  «Профессии»</vt:lpstr>
      <vt:lpstr>Дидактическая игра  «Сад - Огород» </vt:lpstr>
      <vt:lpstr>Дидактическая игра  «Животные и птицы» (Домашние и дикие)</vt:lpstr>
      <vt:lpstr>Дидактическая игра  «Весенние изменения в природе»</vt:lpstr>
      <vt:lpstr>Дидактическая игра  «Права ребёнка»</vt:lpstr>
      <vt:lpstr>Дидактическая игра  «Город»</vt:lpstr>
      <vt:lpstr>Результат использования пособия 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174</cp:revision>
  <cp:lastPrinted>2017-09-26T07:24:14Z</cp:lastPrinted>
  <dcterms:created xsi:type="dcterms:W3CDTF">2013-08-23T08:38:35Z</dcterms:created>
  <dcterms:modified xsi:type="dcterms:W3CDTF">2018-04-19T09:24:25Z</dcterms:modified>
</cp:coreProperties>
</file>